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2" r:id="rId5"/>
    <p:sldMasterId id="2147483674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y="6858000" cx="9144000"/>
  <p:notesSz cx="6985000" cy="92837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  <p:ext uri="GoogleSlidesCustomDataVersion2">
      <go:slidesCustomData xmlns:go="http://customooxmlschemas.google.com/" r:id="rId16" roundtripDataSignature="AMtx7mjclK/VQWFU5X9UtKXKWg7e88oa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924" orient="horz"/>
        <p:guide pos="220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6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26833" cy="464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56551" y="0"/>
            <a:ext cx="3026833" cy="464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71575" y="695325"/>
            <a:ext cx="4641850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17905"/>
            <a:ext cx="3026833" cy="4641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:notes"/>
          <p:cNvSpPr txBox="1"/>
          <p:nvPr>
            <p:ph idx="1" type="body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:notes"/>
          <p:cNvSpPr/>
          <p:nvPr>
            <p:ph idx="2" type="sldImg"/>
          </p:nvPr>
        </p:nvSpPr>
        <p:spPr>
          <a:xfrm>
            <a:off x="1171575" y="695325"/>
            <a:ext cx="4641850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:notes"/>
          <p:cNvSpPr/>
          <p:nvPr>
            <p:ph idx="2" type="sldImg"/>
          </p:nvPr>
        </p:nvSpPr>
        <p:spPr>
          <a:xfrm>
            <a:off x="1171575" y="695325"/>
            <a:ext cx="4641850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5" name="Google Shape;255;p2:notes"/>
          <p:cNvSpPr txBox="1"/>
          <p:nvPr>
            <p:ph idx="1" type="body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2:notes"/>
          <p:cNvSpPr txBox="1"/>
          <p:nvPr>
            <p:ph idx="12" type="sldNum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:notes"/>
          <p:cNvSpPr/>
          <p:nvPr>
            <p:ph idx="2" type="sldImg"/>
          </p:nvPr>
        </p:nvSpPr>
        <p:spPr>
          <a:xfrm>
            <a:off x="1171575" y="695325"/>
            <a:ext cx="4641850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3" name="Google Shape;263;p3:notes"/>
          <p:cNvSpPr txBox="1"/>
          <p:nvPr>
            <p:ph idx="1" type="body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3:notes"/>
          <p:cNvSpPr txBox="1"/>
          <p:nvPr>
            <p:ph idx="12" type="sldNum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:notes"/>
          <p:cNvSpPr/>
          <p:nvPr>
            <p:ph idx="2" type="sldImg"/>
          </p:nvPr>
        </p:nvSpPr>
        <p:spPr>
          <a:xfrm>
            <a:off x="1171575" y="695325"/>
            <a:ext cx="4641850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3" name="Google Shape;273;p4:notes"/>
          <p:cNvSpPr txBox="1"/>
          <p:nvPr>
            <p:ph idx="1" type="body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4:notes"/>
          <p:cNvSpPr txBox="1"/>
          <p:nvPr>
            <p:ph idx="12" type="sldNum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5:notes"/>
          <p:cNvSpPr/>
          <p:nvPr>
            <p:ph idx="2" type="sldImg"/>
          </p:nvPr>
        </p:nvSpPr>
        <p:spPr>
          <a:xfrm>
            <a:off x="1171575" y="695325"/>
            <a:ext cx="4641850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1" name="Google Shape;291;p5:notes"/>
          <p:cNvSpPr txBox="1"/>
          <p:nvPr>
            <p:ph idx="1" type="body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5:notes"/>
          <p:cNvSpPr txBox="1"/>
          <p:nvPr>
            <p:ph idx="12" type="sldNum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6:notes"/>
          <p:cNvSpPr/>
          <p:nvPr>
            <p:ph idx="2" type="sldImg"/>
          </p:nvPr>
        </p:nvSpPr>
        <p:spPr>
          <a:xfrm>
            <a:off x="1171575" y="695325"/>
            <a:ext cx="4641850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9" name="Google Shape;299;p6:notes"/>
          <p:cNvSpPr txBox="1"/>
          <p:nvPr>
            <p:ph idx="1" type="body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6:notes"/>
          <p:cNvSpPr txBox="1"/>
          <p:nvPr>
            <p:ph idx="12" type="sldNum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7:notes"/>
          <p:cNvSpPr/>
          <p:nvPr>
            <p:ph idx="2" type="sldImg"/>
          </p:nvPr>
        </p:nvSpPr>
        <p:spPr>
          <a:xfrm>
            <a:off x="1171575" y="695325"/>
            <a:ext cx="4641850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7" name="Google Shape;307;p7:notes"/>
          <p:cNvSpPr txBox="1"/>
          <p:nvPr>
            <p:ph idx="1" type="body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7:notes"/>
          <p:cNvSpPr txBox="1"/>
          <p:nvPr>
            <p:ph idx="12" type="sldNum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8:notes"/>
          <p:cNvSpPr/>
          <p:nvPr>
            <p:ph idx="2" type="sldImg"/>
          </p:nvPr>
        </p:nvSpPr>
        <p:spPr>
          <a:xfrm>
            <a:off x="1171575" y="695325"/>
            <a:ext cx="4641850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5" name="Google Shape;315;p8:notes"/>
          <p:cNvSpPr txBox="1"/>
          <p:nvPr>
            <p:ph idx="1" type="body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8:notes"/>
          <p:cNvSpPr txBox="1"/>
          <p:nvPr>
            <p:ph idx="12" type="sldNum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 type="objOnly">
  <p:cSld name="OBJECT_ONL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/>
          <p:nvPr>
            <p:ph idx="1" type="body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93" name="Google Shape;93;p2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05" name="Google Shape;105;p2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11" name="Google Shape;111;p2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117" name="Google Shape;117;p2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23" name="Google Shape;123;p2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24" name="Google Shape;124;p2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130" name="Google Shape;130;p2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131" name="Google Shape;131;p2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132" name="Google Shape;132;p2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133" name="Google Shape;133;p2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2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3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3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148" name="Google Shape;148;p3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149" name="Google Shape;149;p3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3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3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3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55" name="Google Shape;155;p3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156" name="Google Shape;156;p3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3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3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3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2" name="Google Shape;162;p3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3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3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3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8" name="Google Shape;168;p3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3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0" name="Google Shape;170;p3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3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80" name="Google Shape;180;p3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3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3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3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6" name="Google Shape;186;p3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3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3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3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192" name="Google Shape;192;p3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" name="Google Shape;193;p3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3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3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98" name="Google Shape;198;p3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99" name="Google Shape;199;p3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3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3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4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205" name="Google Shape;205;p4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206" name="Google Shape;206;p4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207" name="Google Shape;207;p4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208" name="Google Shape;208;p4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p4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4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4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4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4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8" name="Google Shape;218;p4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4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p4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223" name="Google Shape;223;p4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224" name="Google Shape;224;p4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5" name="Google Shape;225;p4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6" name="Google Shape;226;p4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9" name="Google Shape;229;p4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30" name="Google Shape;230;p4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231" name="Google Shape;231;p4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2" name="Google Shape;232;p4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3" name="Google Shape;233;p4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6" name="Google Shape;236;p45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37" name="Google Shape;237;p4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8" name="Google Shape;238;p4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9" name="Google Shape;239;p4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2" name="Google Shape;242;p4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43" name="Google Shape;243;p4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4" name="Google Shape;244;p4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5" name="Google Shape;245;p4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2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Google Shape;100;p2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1" name="Google Shape;101;p2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3" name="Google Shape;173;p3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4" name="Google Shape;174;p3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5" name="Google Shape;175;p3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6" name="Google Shape;176;p3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hyperlink" Target="https://www.japan.go.jp/kizuna/2022/03/ikigai_japanese_secret_to_a_joyful_life.html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"/>
          <p:cNvSpPr txBox="1"/>
          <p:nvPr>
            <p:ph type="ctrTitle"/>
          </p:nvPr>
        </p:nvSpPr>
        <p:spPr>
          <a:xfrm>
            <a:off x="-26894" y="4724400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400">
                <a:latin typeface="Georgia"/>
                <a:ea typeface="Georgia"/>
                <a:cs typeface="Georgia"/>
                <a:sym typeface="Georgia"/>
              </a:rPr>
            </a:br>
            <a:r>
              <a:rPr lang="en-US" sz="2000">
                <a:latin typeface="Georgia"/>
                <a:ea typeface="Georgia"/>
                <a:cs typeface="Georgia"/>
                <a:sym typeface="Georgia"/>
              </a:rPr>
              <a:t>Christopher B. Barrett</a:t>
            </a:r>
            <a:br>
              <a:rPr lang="en-US" sz="2000">
                <a:latin typeface="Georgia"/>
                <a:ea typeface="Georgia"/>
                <a:cs typeface="Georgia"/>
                <a:sym typeface="Georgia"/>
              </a:rPr>
            </a:br>
            <a:r>
              <a:rPr lang="en-US" sz="2000">
                <a:latin typeface="Georgia"/>
                <a:ea typeface="Georgia"/>
                <a:cs typeface="Georgia"/>
                <a:sym typeface="Georgia"/>
              </a:rPr>
              <a:t>Cornell University</a:t>
            </a:r>
            <a:br>
              <a:rPr lang="en-US" sz="2000">
                <a:latin typeface="Georgia"/>
                <a:ea typeface="Georgia"/>
                <a:cs typeface="Georgia"/>
                <a:sym typeface="Georgia"/>
              </a:rPr>
            </a:br>
            <a:r>
              <a:rPr lang="en-US" sz="2000">
                <a:latin typeface="Georgia"/>
                <a:ea typeface="Georgia"/>
                <a:cs typeface="Georgia"/>
                <a:sym typeface="Georgia"/>
              </a:rPr>
              <a:t>AAEA International Section virtual panel on</a:t>
            </a:r>
            <a:br>
              <a:rPr lang="en-US" sz="2000">
                <a:latin typeface="Georgia"/>
                <a:ea typeface="Georgia"/>
                <a:cs typeface="Georgia"/>
                <a:sym typeface="Georgia"/>
              </a:rPr>
            </a:br>
            <a:r>
              <a:rPr lang="en-US" sz="2000">
                <a:latin typeface="Georgia"/>
                <a:ea typeface="Georgia"/>
                <a:cs typeface="Georgia"/>
                <a:sym typeface="Georgia"/>
              </a:rPr>
              <a:t>“Navigating International Development Research</a:t>
            </a:r>
            <a:br>
              <a:rPr lang="en-US" sz="2000">
                <a:latin typeface="Georgia"/>
                <a:ea typeface="Georgia"/>
                <a:cs typeface="Georgia"/>
                <a:sym typeface="Georgia"/>
              </a:rPr>
            </a:br>
            <a:r>
              <a:rPr lang="en-US" sz="2000">
                <a:latin typeface="Georgia"/>
                <a:ea typeface="Georgia"/>
                <a:cs typeface="Georgia"/>
                <a:sym typeface="Georgia"/>
              </a:rPr>
              <a:t>in a Changing Funding Climate”</a:t>
            </a:r>
            <a:br>
              <a:rPr lang="en-US" sz="2000">
                <a:latin typeface="Georgia"/>
                <a:ea typeface="Georgia"/>
                <a:cs typeface="Georgia"/>
                <a:sym typeface="Georgia"/>
              </a:rPr>
            </a:br>
            <a:r>
              <a:rPr lang="en-US" sz="2000">
                <a:latin typeface="Georgia"/>
                <a:ea typeface="Georgia"/>
                <a:cs typeface="Georgia"/>
                <a:sym typeface="Georgia"/>
              </a:rPr>
              <a:t>May 27, 2026</a:t>
            </a:r>
            <a:endParaRPr/>
          </a:p>
        </p:txBody>
      </p:sp>
      <p:sp>
        <p:nvSpPr>
          <p:cNvPr id="251" name="Google Shape;251;p1"/>
          <p:cNvSpPr txBox="1"/>
          <p:nvPr/>
        </p:nvSpPr>
        <p:spPr>
          <a:xfrm>
            <a:off x="228600" y="2286000"/>
            <a:ext cx="8686800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What Now?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What Does A New World Order Mean for International Development Research?</a:t>
            </a:r>
            <a:endParaRPr/>
          </a:p>
        </p:txBody>
      </p:sp>
      <p:pic>
        <p:nvPicPr>
          <p:cNvPr descr="cu_logo_sml_150_ppt" id="252" name="Google Shape;25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98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"/>
          <p:cNvSpPr txBox="1"/>
          <p:nvPr/>
        </p:nvSpPr>
        <p:spPr>
          <a:xfrm>
            <a:off x="272265" y="971657"/>
            <a:ext cx="8686800" cy="66268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Funding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Sharp contraction of ODA (relative to 2-5 yrs ago … still WAY up relative to 1990s-2000s)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Greater restrictions on public research funding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Competition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All major economics/public policy programs now host international development research programs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Rising selectivity of prominent journals raises evidentiary standards for research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Localization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(Overdue) shift towards prioritizing locally-led research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Distrust in science/scientists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cu_logo_sml_150_ppt" id="259" name="Google Shape;25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981075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2"/>
          <p:cNvSpPr txBox="1"/>
          <p:nvPr/>
        </p:nvSpPr>
        <p:spPr>
          <a:xfrm>
            <a:off x="4343400" y="1501"/>
            <a:ext cx="4800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           What’s Changed?</a:t>
            </a:r>
            <a:endParaRPr sz="3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"/>
          <p:cNvSpPr txBox="1"/>
          <p:nvPr/>
        </p:nvSpPr>
        <p:spPr>
          <a:xfrm>
            <a:off x="152400" y="1029615"/>
            <a:ext cx="8915399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1. Play to comparative advantage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As a field, ag econ strongly multidisciplinary, deeply empirical, committed to research for impact. That plays.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As individuals, what are your relative strengths? Contextual knowledge? Technical skills? Topical passion?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Build a reputation for your comparative advantage that induces others to invite you to join their team(s).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cu_logo_sml_150_ppt" id="267" name="Google Shape;26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981075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3"/>
          <p:cNvSpPr txBox="1"/>
          <p:nvPr/>
        </p:nvSpPr>
        <p:spPr>
          <a:xfrm>
            <a:off x="6019800" y="0"/>
            <a:ext cx="3505200" cy="382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          Implications</a:t>
            </a:r>
            <a:endParaRPr sz="3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269" name="Google Shape;26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86154" y="3651302"/>
            <a:ext cx="2895600" cy="28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3"/>
          <p:cNvSpPr txBox="1"/>
          <p:nvPr/>
        </p:nvSpPr>
        <p:spPr>
          <a:xfrm>
            <a:off x="943054" y="6546902"/>
            <a:ext cx="678180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Image credit: </a:t>
            </a:r>
            <a:r>
              <a:rPr lang="en-US" sz="11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https://www.japan.go.jp/kizuna/2022/03/ikigai_japanese_secret_to_a_joyful_life.html</a:t>
            </a:r>
            <a:r>
              <a:rPr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"/>
          <p:cNvSpPr txBox="1"/>
          <p:nvPr/>
        </p:nvSpPr>
        <p:spPr>
          <a:xfrm>
            <a:off x="152400" y="1029615"/>
            <a:ext cx="8915399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2. Portfolio diversification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Within topic/place of comparative advantage, build a portfolio of partners and funders. Cushions against disruptions. 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Example, Senegal work: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cu_logo_sml_150_ppt" id="277" name="Google Shape;27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981075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4"/>
          <p:cNvSpPr txBox="1"/>
          <p:nvPr/>
        </p:nvSpPr>
        <p:spPr>
          <a:xfrm>
            <a:off x="6019800" y="0"/>
            <a:ext cx="3505200" cy="382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          Implications</a:t>
            </a:r>
            <a:endParaRPr sz="3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pSp>
        <p:nvGrpSpPr>
          <p:cNvPr id="279" name="Google Shape;279;p4"/>
          <p:cNvGrpSpPr/>
          <p:nvPr/>
        </p:nvGrpSpPr>
        <p:grpSpPr>
          <a:xfrm>
            <a:off x="2463800" y="2438400"/>
            <a:ext cx="3759200" cy="3759200"/>
            <a:chOff x="1016000" y="0"/>
            <a:chExt cx="3759200" cy="3759200"/>
          </a:xfrm>
        </p:grpSpPr>
        <p:sp>
          <p:nvSpPr>
            <p:cNvPr id="280" name="Google Shape;280;p4"/>
            <p:cNvSpPr/>
            <p:nvPr/>
          </p:nvSpPr>
          <p:spPr>
            <a:xfrm>
              <a:off x="1932305" y="0"/>
              <a:ext cx="1879600" cy="1879600"/>
            </a:xfrm>
            <a:prstGeom prst="triangle">
              <a:avLst>
                <a:gd fmla="val 50000" name="adj"/>
              </a:avLst>
            </a:prstGeom>
            <a:solidFill>
              <a:schemeClr val="accent5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1" name="Google Shape;281;p4"/>
            <p:cNvSpPr txBox="1"/>
            <p:nvPr/>
          </p:nvSpPr>
          <p:spPr>
            <a:xfrm>
              <a:off x="2402205" y="939800"/>
              <a:ext cx="939800" cy="939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Georgia"/>
                <a:buNone/>
              </a:pPr>
              <a:r>
                <a:rPr lang="en-US" sz="14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Small university grants</a:t>
              </a:r>
              <a:endParaRPr/>
            </a:p>
          </p:txBody>
        </p:sp>
        <p:sp>
          <p:nvSpPr>
            <p:cNvPr id="282" name="Google Shape;282;p4"/>
            <p:cNvSpPr/>
            <p:nvPr/>
          </p:nvSpPr>
          <p:spPr>
            <a:xfrm>
              <a:off x="1016000" y="1879600"/>
              <a:ext cx="1879600" cy="1879600"/>
            </a:xfrm>
            <a:prstGeom prst="triangle">
              <a:avLst>
                <a:gd fmla="val 50000" name="adj"/>
              </a:avLst>
            </a:prstGeom>
            <a:solidFill>
              <a:srgbClr val="98BBD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4"/>
            <p:cNvSpPr txBox="1"/>
            <p:nvPr/>
          </p:nvSpPr>
          <p:spPr>
            <a:xfrm>
              <a:off x="1485900" y="2819400"/>
              <a:ext cx="939800" cy="939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Georgia"/>
                <a:buNone/>
              </a:pPr>
              <a:r>
                <a:rPr lang="en-US" sz="16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NSF Bio</a:t>
              </a:r>
              <a:endParaRPr/>
            </a:p>
          </p:txBody>
        </p:sp>
        <p:sp>
          <p:nvSpPr>
            <p:cNvPr id="284" name="Google Shape;284;p4"/>
            <p:cNvSpPr/>
            <p:nvPr/>
          </p:nvSpPr>
          <p:spPr>
            <a:xfrm rot="10800000">
              <a:off x="1955800" y="1879600"/>
              <a:ext cx="1879600" cy="1879600"/>
            </a:xfrm>
            <a:prstGeom prst="triangle">
              <a:avLst>
                <a:gd fmla="val 50000" name="adj"/>
              </a:avLst>
            </a:prstGeom>
            <a:solidFill>
              <a:srgbClr val="5472BD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4"/>
            <p:cNvSpPr txBox="1"/>
            <p:nvPr/>
          </p:nvSpPr>
          <p:spPr>
            <a:xfrm>
              <a:off x="2425700" y="1879600"/>
              <a:ext cx="939800" cy="939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Georgia"/>
                <a:buNone/>
              </a:pPr>
              <a:r>
                <a:rPr lang="en-US" sz="16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NSF SBE</a:t>
              </a:r>
              <a:endParaRPr/>
            </a:p>
          </p:txBody>
        </p:sp>
        <p:sp>
          <p:nvSpPr>
            <p:cNvPr id="286" name="Google Shape;286;p4"/>
            <p:cNvSpPr/>
            <p:nvPr/>
          </p:nvSpPr>
          <p:spPr>
            <a:xfrm>
              <a:off x="2895600" y="1879600"/>
              <a:ext cx="1879600" cy="1879600"/>
            </a:xfrm>
            <a:prstGeom prst="triangle">
              <a:avLst>
                <a:gd fmla="val 50000" name="adj"/>
              </a:avLst>
            </a:prstGeom>
            <a:solidFill>
              <a:srgbClr val="2F2F86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4"/>
            <p:cNvSpPr txBox="1"/>
            <p:nvPr/>
          </p:nvSpPr>
          <p:spPr>
            <a:xfrm>
              <a:off x="3365500" y="2819400"/>
              <a:ext cx="939800" cy="939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Georgia"/>
                <a:buNone/>
              </a:pPr>
              <a:r>
                <a:rPr lang="en-US" sz="12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European Foundation</a:t>
              </a:r>
              <a:endParaRPr/>
            </a:p>
          </p:txBody>
        </p:sp>
      </p:grpSp>
      <p:sp>
        <p:nvSpPr>
          <p:cNvPr id="288" name="Google Shape;288;p4"/>
          <p:cNvSpPr/>
          <p:nvPr/>
        </p:nvSpPr>
        <p:spPr>
          <a:xfrm>
            <a:off x="2476500" y="6197600"/>
            <a:ext cx="3733800" cy="4572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NIH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5"/>
          <p:cNvSpPr txBox="1"/>
          <p:nvPr/>
        </p:nvSpPr>
        <p:spPr>
          <a:xfrm>
            <a:off x="152400" y="1029615"/>
            <a:ext cx="8915399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3. Relationships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Localization: find the right local partners, build relationships. Be open to serving as tech support, rather than the star. 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Operational agencies and administrative data: underused resource. 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Program officers: attend events, ask questions. They want grantees who get the vision, want to learn where research is heading, and don’t want to waste your/their time. 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cu_logo_sml_150_ppt" id="295" name="Google Shape;29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981075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Google Shape;296;p5"/>
          <p:cNvSpPr txBox="1"/>
          <p:nvPr/>
        </p:nvSpPr>
        <p:spPr>
          <a:xfrm>
            <a:off x="6019800" y="0"/>
            <a:ext cx="3505200" cy="382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          Implications</a:t>
            </a:r>
            <a:endParaRPr sz="3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6"/>
          <p:cNvSpPr txBox="1"/>
          <p:nvPr/>
        </p:nvSpPr>
        <p:spPr>
          <a:xfrm>
            <a:off x="152400" y="1029615"/>
            <a:ext cx="8915399" cy="3416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4. Heightened attention to research ethics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Trust is lower and relationships more important. So must focus more on ethical concerns (and political realities).  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IRB/IACUC approval - low bar for interventions. Do better.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Reproducibility and replicability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cu_logo_sml_150_ppt" id="303" name="Google Shape;30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981075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6"/>
          <p:cNvSpPr txBox="1"/>
          <p:nvPr/>
        </p:nvSpPr>
        <p:spPr>
          <a:xfrm>
            <a:off x="6019800" y="0"/>
            <a:ext cx="3505200" cy="382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          Implications</a:t>
            </a:r>
            <a:endParaRPr sz="3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7"/>
          <p:cNvSpPr txBox="1"/>
          <p:nvPr/>
        </p:nvSpPr>
        <p:spPr>
          <a:xfrm>
            <a:off x="152400" y="1029615"/>
            <a:ext cx="8915399" cy="489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5. Leverage secondary data 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If $ for few experiments is more scarce, focus on what is more plentiful: data. Relative marginal value of another RCT falling. 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Alternatives: </a:t>
            </a:r>
            <a:endParaRPr/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b="0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Descriptive/predictive work using secondary data, esp. data fusion. </a:t>
            </a:r>
            <a:endParaRPr/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b="0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Meta analysis</a:t>
            </a:r>
            <a:endParaRPr/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b="0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Comparative methods assessments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-"/>
            </a:pP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Good journals publish these when done carefully, on important questions, using high quality data. </a:t>
            </a:r>
            <a:endParaRPr/>
          </a:p>
        </p:txBody>
      </p:sp>
      <p:pic>
        <p:nvPicPr>
          <p:cNvPr descr="cu_logo_sml_150_ppt" id="311" name="Google Shape;31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981075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7"/>
          <p:cNvSpPr txBox="1"/>
          <p:nvPr/>
        </p:nvSpPr>
        <p:spPr>
          <a:xfrm>
            <a:off x="6019800" y="0"/>
            <a:ext cx="3505200" cy="382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          Implications</a:t>
            </a:r>
            <a:endParaRPr sz="3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8"/>
          <p:cNvSpPr txBox="1"/>
          <p:nvPr/>
        </p:nvSpPr>
        <p:spPr>
          <a:xfrm>
            <a:off x="152400" y="1029615"/>
            <a:ext cx="8915399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Change has come fast.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It’s ok to grieve and gripe.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But adapt. The world needs you and your talents more than ever. Find and double down on your </a:t>
            </a:r>
            <a:r>
              <a:rPr b="1" i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ikigai</a:t>
            </a:r>
            <a:r>
              <a:rPr b="1"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/>
          </a:p>
        </p:txBody>
      </p:sp>
      <p:pic>
        <p:nvPicPr>
          <p:cNvPr descr="cu_logo_sml_150_ppt" id="319" name="Google Shape;31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981075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p8"/>
          <p:cNvSpPr txBox="1"/>
          <p:nvPr/>
        </p:nvSpPr>
        <p:spPr>
          <a:xfrm>
            <a:off x="5943600" y="228600"/>
            <a:ext cx="3505200" cy="382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          Adapt</a:t>
            </a:r>
            <a:endParaRPr sz="3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321" name="Google Shape;321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95600" y="3348015"/>
            <a:ext cx="3352800" cy="335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pportunity104October2008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2010-06-02T17:17:22Z</dcterms:created>
  <dc:creator>CALS</dc:creator>
</cp:coreProperties>
</file>